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5" r:id="rId2"/>
    <p:sldId id="269" r:id="rId3"/>
    <p:sldId id="274" r:id="rId4"/>
    <p:sldId id="270" r:id="rId5"/>
    <p:sldId id="261" r:id="rId6"/>
    <p:sldId id="267" r:id="rId7"/>
    <p:sldId id="276" r:id="rId8"/>
    <p:sldId id="271" r:id="rId9"/>
    <p:sldId id="268" r:id="rId10"/>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300"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4B3073-61EC-4C54-B663-93E155001A34}" type="datetimeFigureOut">
              <a:rPr lang="es-AR" smtClean="0"/>
              <a:t>29/11/2016</a:t>
            </a:fld>
            <a:endParaRPr lang="es-AR"/>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1D5AAD-994B-4567-89F9-374EFD14AAEF}" type="slidenum">
              <a:rPr lang="es-AR" smtClean="0"/>
              <a:t>‹Nº›</a:t>
            </a:fld>
            <a:endParaRPr lang="es-AR"/>
          </a:p>
        </p:txBody>
      </p:sp>
    </p:spTree>
    <p:extLst>
      <p:ext uri="{BB962C8B-B14F-4D97-AF65-F5344CB8AC3E}">
        <p14:creationId xmlns:p14="http://schemas.microsoft.com/office/powerpoint/2010/main" val="3517137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mtClean="0"/>
              <a:t>Presentación, Supervisar, Objetivo reflexivo sobre el terapeuta y no sobre el paciente; formación,</a:t>
            </a:r>
            <a:r>
              <a:rPr lang="es-AR" baseline="0" smtClean="0"/>
              <a:t> en que va a consistir la presentación. Pensamientos y emociones</a:t>
            </a:r>
            <a:endParaRPr lang="es-AR"/>
          </a:p>
        </p:txBody>
      </p:sp>
      <p:sp>
        <p:nvSpPr>
          <p:cNvPr id="4" name="3 Marcador de número de diapositiva"/>
          <p:cNvSpPr>
            <a:spLocks noGrp="1"/>
          </p:cNvSpPr>
          <p:nvPr>
            <p:ph type="sldNum" sz="quarter" idx="10"/>
          </p:nvPr>
        </p:nvSpPr>
        <p:spPr/>
        <p:txBody>
          <a:bodyPr/>
          <a:lstStyle/>
          <a:p>
            <a:fld id="{E404BFE4-7279-4E1D-AD8F-4C605A83DE25}" type="slidenum">
              <a:rPr lang="es-AR" smtClean="0"/>
              <a:t>1</a:t>
            </a:fld>
            <a:endParaRPr lang="es-AR"/>
          </a:p>
        </p:txBody>
      </p:sp>
    </p:spTree>
    <p:extLst>
      <p:ext uri="{BB962C8B-B14F-4D97-AF65-F5344CB8AC3E}">
        <p14:creationId xmlns:p14="http://schemas.microsoft.com/office/powerpoint/2010/main" val="1357942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AR"/>
          </a:p>
        </p:txBody>
      </p:sp>
      <p:sp>
        <p:nvSpPr>
          <p:cNvPr id="4" name="Marcador de fecha 3"/>
          <p:cNvSpPr>
            <a:spLocks noGrp="1"/>
          </p:cNvSpPr>
          <p:nvPr>
            <p:ph type="dt" sz="half" idx="10"/>
          </p:nvPr>
        </p:nvSpPr>
        <p:spPr/>
        <p:txBody>
          <a:bodyPr/>
          <a:lstStyle/>
          <a:p>
            <a:fld id="{0B915A67-3606-4547-8E73-816ACAE9E8DA}" type="datetimeFigureOut">
              <a:rPr lang="es-AR" smtClean="0"/>
              <a:t>29/11/2016</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1000376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0B915A67-3606-4547-8E73-816ACAE9E8DA}" type="datetimeFigureOut">
              <a:rPr lang="es-AR" smtClean="0"/>
              <a:t>29/11/2016</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906973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0B915A67-3606-4547-8E73-816ACAE9E8DA}" type="datetimeFigureOut">
              <a:rPr lang="es-AR" smtClean="0"/>
              <a:t>29/11/2016</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1242050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0B915A67-3606-4547-8E73-816ACAE9E8DA}" type="datetimeFigureOut">
              <a:rPr lang="es-AR" smtClean="0"/>
              <a:t>29/11/2016</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248041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0B915A67-3606-4547-8E73-816ACAE9E8DA}" type="datetimeFigureOut">
              <a:rPr lang="es-AR" smtClean="0"/>
              <a:t>29/11/2016</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127517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0B915A67-3606-4547-8E73-816ACAE9E8DA}" type="datetimeFigureOut">
              <a:rPr lang="es-AR" smtClean="0"/>
              <a:t>29/11/2016</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212918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0B915A67-3606-4547-8E73-816ACAE9E8DA}" type="datetimeFigureOut">
              <a:rPr lang="es-AR" smtClean="0"/>
              <a:t>29/11/2016</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3473559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0B915A67-3606-4547-8E73-816ACAE9E8DA}" type="datetimeFigureOut">
              <a:rPr lang="es-AR" smtClean="0"/>
              <a:t>29/11/2016</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555005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B915A67-3606-4547-8E73-816ACAE9E8DA}" type="datetimeFigureOut">
              <a:rPr lang="es-AR" smtClean="0"/>
              <a:t>29/11/2016</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215131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B915A67-3606-4547-8E73-816ACAE9E8DA}" type="datetimeFigureOut">
              <a:rPr lang="es-AR" smtClean="0"/>
              <a:t>29/11/2016</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1099091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B915A67-3606-4547-8E73-816ACAE9E8DA}" type="datetimeFigureOut">
              <a:rPr lang="es-AR" smtClean="0"/>
              <a:t>29/11/2016</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91878095-9DDC-45C5-86CE-29E5E42A78F6}" type="slidenum">
              <a:rPr lang="es-AR" smtClean="0"/>
              <a:t>‹Nº›</a:t>
            </a:fld>
            <a:endParaRPr lang="es-AR"/>
          </a:p>
        </p:txBody>
      </p:sp>
    </p:spTree>
    <p:extLst>
      <p:ext uri="{BB962C8B-B14F-4D97-AF65-F5344CB8AC3E}">
        <p14:creationId xmlns:p14="http://schemas.microsoft.com/office/powerpoint/2010/main" val="2348905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15A67-3606-4547-8E73-816ACAE9E8DA}" type="datetimeFigureOut">
              <a:rPr lang="es-AR" smtClean="0"/>
              <a:t>29/11/2016</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78095-9DDC-45C5-86CE-29E5E42A78F6}" type="slidenum">
              <a:rPr lang="es-AR" smtClean="0"/>
              <a:t>‹Nº›</a:t>
            </a:fld>
            <a:endParaRPr lang="es-AR"/>
          </a:p>
        </p:txBody>
      </p:sp>
    </p:spTree>
    <p:extLst>
      <p:ext uri="{BB962C8B-B14F-4D97-AF65-F5344CB8AC3E}">
        <p14:creationId xmlns:p14="http://schemas.microsoft.com/office/powerpoint/2010/main" val="3421356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922114"/>
          </a:xfrm>
        </p:spPr>
        <p:txBody>
          <a:bodyPr>
            <a:normAutofit/>
          </a:bodyPr>
          <a:lstStyle/>
          <a:p>
            <a:pPr algn="r"/>
            <a:r>
              <a:rPr lang="es-AR" sz="1200" b="1" i="1">
                <a:solidFill>
                  <a:schemeClr val="tx1">
                    <a:lumMod val="50000"/>
                    <a:lumOff val="50000"/>
                  </a:schemeClr>
                </a:solidFill>
              </a:rPr>
              <a:t>XI Congreso de ASIBA</a:t>
            </a:r>
            <a:r>
              <a:rPr lang="es-AR" sz="1200">
                <a:solidFill>
                  <a:schemeClr val="tx1">
                    <a:lumMod val="50000"/>
                    <a:lumOff val="50000"/>
                  </a:schemeClr>
                </a:solidFill>
              </a:rPr>
              <a:t/>
            </a:r>
            <a:br>
              <a:rPr lang="es-AR" sz="1200">
                <a:solidFill>
                  <a:schemeClr val="tx1">
                    <a:lumMod val="50000"/>
                    <a:lumOff val="50000"/>
                  </a:schemeClr>
                </a:solidFill>
              </a:rPr>
            </a:br>
            <a:r>
              <a:rPr lang="es-AR" sz="1200" b="1" i="1">
                <a:solidFill>
                  <a:schemeClr val="tx1">
                    <a:lumMod val="50000"/>
                    <a:lumOff val="50000"/>
                  </a:schemeClr>
                </a:solidFill>
              </a:rPr>
              <a:t>IX Congreso Panamericano de Terapia Sistémica</a:t>
            </a:r>
            <a:r>
              <a:rPr lang="es-AR" sz="1200">
                <a:solidFill>
                  <a:schemeClr val="tx1">
                    <a:lumMod val="50000"/>
                    <a:lumOff val="50000"/>
                  </a:schemeClr>
                </a:solidFill>
              </a:rPr>
              <a:t/>
            </a:r>
            <a:br>
              <a:rPr lang="es-AR" sz="1200">
                <a:solidFill>
                  <a:schemeClr val="tx1">
                    <a:lumMod val="50000"/>
                    <a:lumOff val="50000"/>
                  </a:schemeClr>
                </a:solidFill>
              </a:rPr>
            </a:br>
            <a:r>
              <a:rPr lang="es-AR" sz="1200" b="1" i="1">
                <a:solidFill>
                  <a:schemeClr val="tx1">
                    <a:lumMod val="50000"/>
                    <a:lumOff val="50000"/>
                  </a:schemeClr>
                </a:solidFill>
              </a:rPr>
              <a:t>Los desafíos del cambio: familia, redes sociales y vida cotidiana</a:t>
            </a:r>
            <a:r>
              <a:rPr lang="es-AR" sz="1200">
                <a:solidFill>
                  <a:schemeClr val="tx1">
                    <a:lumMod val="50000"/>
                    <a:lumOff val="50000"/>
                  </a:schemeClr>
                </a:solidFill>
              </a:rPr>
              <a:t/>
            </a:r>
            <a:br>
              <a:rPr lang="es-AR" sz="1200">
                <a:solidFill>
                  <a:schemeClr val="tx1">
                    <a:lumMod val="50000"/>
                    <a:lumOff val="50000"/>
                  </a:schemeClr>
                </a:solidFill>
              </a:rPr>
            </a:br>
            <a:r>
              <a:rPr lang="es-AR" sz="1200" b="1" i="1">
                <a:solidFill>
                  <a:schemeClr val="tx1">
                    <a:lumMod val="50000"/>
                    <a:lumOff val="50000"/>
                  </a:schemeClr>
                </a:solidFill>
              </a:rPr>
              <a:t>Buenos Ares, 15, 16 y 17 de septiembre de </a:t>
            </a:r>
            <a:r>
              <a:rPr lang="es-AR" sz="1200" b="1" i="1" smtClean="0">
                <a:solidFill>
                  <a:schemeClr val="tx1">
                    <a:lumMod val="50000"/>
                    <a:lumOff val="50000"/>
                  </a:schemeClr>
                </a:solidFill>
              </a:rPr>
              <a:t>2016</a:t>
            </a:r>
            <a:br>
              <a:rPr lang="es-AR" sz="1200" b="1" i="1" smtClean="0">
                <a:solidFill>
                  <a:schemeClr val="tx1">
                    <a:lumMod val="50000"/>
                    <a:lumOff val="50000"/>
                  </a:schemeClr>
                </a:solidFill>
              </a:rPr>
            </a:br>
            <a:endParaRPr lang="es-AR" sz="1200">
              <a:solidFill>
                <a:schemeClr val="tx1">
                  <a:lumMod val="50000"/>
                  <a:lumOff val="50000"/>
                </a:schemeClr>
              </a:solidFill>
            </a:endParaRPr>
          </a:p>
        </p:txBody>
      </p:sp>
      <p:sp>
        <p:nvSpPr>
          <p:cNvPr id="3" name="2 Marcador de contenido"/>
          <p:cNvSpPr>
            <a:spLocks noGrp="1"/>
          </p:cNvSpPr>
          <p:nvPr>
            <p:ph idx="1"/>
          </p:nvPr>
        </p:nvSpPr>
        <p:spPr>
          <a:xfrm>
            <a:off x="609600" y="1639342"/>
            <a:ext cx="10972800" cy="4525963"/>
          </a:xfrm>
        </p:spPr>
        <p:txBody>
          <a:bodyPr/>
          <a:lstStyle/>
          <a:p>
            <a:endParaRPr lang="es-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371" y="1289538"/>
            <a:ext cx="11233248" cy="5064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431371" y="1372126"/>
            <a:ext cx="11233248" cy="1107996"/>
          </a:xfrm>
          <a:prstGeom prst="rect">
            <a:avLst/>
          </a:prstGeom>
          <a:noFill/>
        </p:spPr>
        <p:txBody>
          <a:bodyPr wrap="square" rtlCol="0">
            <a:spAutoFit/>
          </a:bodyPr>
          <a:lstStyle/>
          <a:p>
            <a:pPr algn="ctr"/>
            <a:endParaRPr lang="es-AR" smtClean="0">
              <a:solidFill>
                <a:schemeClr val="tx1">
                  <a:lumMod val="50000"/>
                  <a:lumOff val="50000"/>
                </a:schemeClr>
              </a:solidFill>
            </a:endParaRPr>
          </a:p>
          <a:p>
            <a:pPr algn="ctr"/>
            <a:r>
              <a:rPr lang="es-AR" sz="2400" smtClean="0">
                <a:solidFill>
                  <a:schemeClr val="tx1">
                    <a:lumMod val="50000"/>
                    <a:lumOff val="50000"/>
                  </a:schemeClr>
                </a:solidFill>
              </a:rPr>
              <a:t>“Los 1000 y 1 pensamientos del terapeuta durante una sesión”</a:t>
            </a:r>
          </a:p>
          <a:p>
            <a:pPr algn="ctr"/>
            <a:r>
              <a:rPr lang="es-AR" sz="2400" smtClean="0">
                <a:solidFill>
                  <a:schemeClr val="tx1">
                    <a:lumMod val="50000"/>
                    <a:lumOff val="50000"/>
                  </a:schemeClr>
                </a:solidFill>
              </a:rPr>
              <a:t>Lic. María del Rosario Serigós</a:t>
            </a:r>
            <a:endParaRPr lang="es-AR" sz="2400">
              <a:solidFill>
                <a:schemeClr val="tx1">
                  <a:lumMod val="50000"/>
                  <a:lumOff val="50000"/>
                </a:schemeClr>
              </a:solidFill>
            </a:endParaRPr>
          </a:p>
        </p:txBody>
      </p:sp>
    </p:spTree>
    <p:extLst>
      <p:ext uri="{BB962C8B-B14F-4D97-AF65-F5344CB8AC3E}">
        <p14:creationId xmlns:p14="http://schemas.microsoft.com/office/powerpoint/2010/main" val="3281637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9142857" cy="6857143"/>
          </a:xfrm>
          <a:prstGeom prst="rect">
            <a:avLst/>
          </a:prstGeom>
        </p:spPr>
      </p:pic>
      <p:sp>
        <p:nvSpPr>
          <p:cNvPr id="2" name="Título 1"/>
          <p:cNvSpPr txBox="1">
            <a:spLocks/>
          </p:cNvSpPr>
          <p:nvPr/>
        </p:nvSpPr>
        <p:spPr>
          <a:xfrm>
            <a:off x="1512310" y="1013929"/>
            <a:ext cx="9144000" cy="14147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3200" dirty="0" smtClean="0">
                <a:solidFill>
                  <a:srgbClr val="5B9BD5">
                    <a:lumMod val="50000"/>
                  </a:srgbClr>
                </a:solidFill>
              </a:rPr>
              <a:t>La presencia del terapeuta en la sesión</a:t>
            </a:r>
            <a:endParaRPr lang="es-AR" sz="3100" dirty="0">
              <a:solidFill>
                <a:srgbClr val="5B9BD5">
                  <a:lumMod val="50000"/>
                </a:srgbClr>
              </a:solidFill>
            </a:endParaRPr>
          </a:p>
        </p:txBody>
      </p:sp>
      <p:sp>
        <p:nvSpPr>
          <p:cNvPr id="3" name="Rectángulo 2"/>
          <p:cNvSpPr/>
          <p:nvPr/>
        </p:nvSpPr>
        <p:spPr>
          <a:xfrm>
            <a:off x="540913" y="2428704"/>
            <a:ext cx="10573554" cy="3189078"/>
          </a:xfrm>
          <a:prstGeom prst="rect">
            <a:avLst/>
          </a:prstGeom>
        </p:spPr>
        <p:txBody>
          <a:bodyPr wrap="square">
            <a:spAutoFit/>
          </a:bodyPr>
          <a:lstStyle/>
          <a:p>
            <a:pPr>
              <a:lnSpc>
                <a:spcPct val="115000"/>
              </a:lnSpc>
              <a:spcAft>
                <a:spcPts val="1000"/>
              </a:spcAft>
            </a:pPr>
            <a:r>
              <a:rPr lang="es-AR" sz="1600"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“Mi capacidad de ser real, de estar vivo durante la sesión, de responder de una manera personal, es la esencia de lo que tengo para ofrecer. Esto requiere que yo también obtenga algo” (C. Whitaker)</a:t>
            </a:r>
          </a:p>
          <a:p>
            <a:pPr>
              <a:lnSpc>
                <a:spcPct val="115000"/>
              </a:lnSpc>
              <a:spcAft>
                <a:spcPts val="1000"/>
              </a:spcAft>
            </a:pPr>
            <a:r>
              <a:rPr lang="es-AR" sz="1600"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“No se puede ayudar a otro sin arriesgarse a uno mismo” (C. Rogers)</a:t>
            </a:r>
          </a:p>
          <a:p>
            <a:pPr>
              <a:lnSpc>
                <a:spcPct val="115000"/>
              </a:lnSpc>
              <a:spcAft>
                <a:spcPts val="1000"/>
              </a:spcAft>
            </a:pPr>
            <a:r>
              <a:rPr lang="es-AR" sz="1600"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“En un proceso de influencia mutua donde el cambio es la consecuencia natural del diálogo,  el terapeuta está tan sujeto a cambiar como el cliente. Parece ilógico suponer lo contrario, pensar que uno puede envolverse en un proceso transformacional y no ser transformado” (H. Anderson)</a:t>
            </a:r>
          </a:p>
          <a:p>
            <a:pPr>
              <a:lnSpc>
                <a:spcPct val="115000"/>
              </a:lnSpc>
              <a:spcAft>
                <a:spcPts val="1000"/>
              </a:spcAft>
            </a:pPr>
            <a:r>
              <a:rPr lang="es-AR" sz="1600"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“La formación como psicoterapeuta suele resaltar la importancia de los límites. El énfasis se pone en la distancia y en la diferencia entre el terapeuta y el cliente. Pero los límites también son áreas de unión” (M. </a:t>
            </a:r>
            <a:r>
              <a:rPr lang="es-AR" sz="1600" err="1"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Mahoney</a:t>
            </a:r>
            <a:r>
              <a:rPr lang="es-AR" sz="160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a:t>
            </a:r>
          </a:p>
          <a:p>
            <a:pPr>
              <a:lnSpc>
                <a:spcPct val="115000"/>
              </a:lnSpc>
              <a:spcAft>
                <a:spcPts val="1000"/>
              </a:spcAft>
            </a:pPr>
            <a:endPar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endParaRPr>
          </a:p>
        </p:txBody>
      </p:sp>
      <p:sp>
        <p:nvSpPr>
          <p:cNvPr id="5" name="4 CuadroTexto"/>
          <p:cNvSpPr txBox="1"/>
          <p:nvPr/>
        </p:nvSpPr>
        <p:spPr>
          <a:xfrm>
            <a:off x="9659814" y="537773"/>
            <a:ext cx="2168607" cy="307777"/>
          </a:xfrm>
          <a:prstGeom prst="rect">
            <a:avLst/>
          </a:prstGeom>
          <a:noFill/>
        </p:spPr>
        <p:txBody>
          <a:bodyPr wrap="none" rtlCol="0">
            <a:spAutoFit/>
          </a:bodyPr>
          <a:lstStyle/>
          <a:p>
            <a:r>
              <a:rPr lang="es-AR" sz="1400" b="1" i="1" smtClean="0">
                <a:solidFill>
                  <a:schemeClr val="accent6">
                    <a:lumMod val="50000"/>
                  </a:schemeClr>
                </a:solidFill>
              </a:rPr>
              <a:t>www.supervisarpsi.com.ar</a:t>
            </a:r>
            <a:endParaRPr lang="es-AR" sz="1400" b="1" i="1">
              <a:solidFill>
                <a:schemeClr val="accent6">
                  <a:lumMod val="50000"/>
                </a:schemeClr>
              </a:solidFill>
            </a:endParaRPr>
          </a:p>
        </p:txBody>
      </p:sp>
    </p:spTree>
    <p:extLst>
      <p:ext uri="{BB962C8B-B14F-4D97-AF65-F5344CB8AC3E}">
        <p14:creationId xmlns:p14="http://schemas.microsoft.com/office/powerpoint/2010/main" val="131986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9142857" cy="6857143"/>
          </a:xfrm>
          <a:prstGeom prst="rect">
            <a:avLst/>
          </a:prstGeom>
        </p:spPr>
      </p:pic>
      <p:sp>
        <p:nvSpPr>
          <p:cNvPr id="2" name="Título 1"/>
          <p:cNvSpPr txBox="1">
            <a:spLocks/>
          </p:cNvSpPr>
          <p:nvPr/>
        </p:nvSpPr>
        <p:spPr>
          <a:xfrm>
            <a:off x="1498242" y="839028"/>
            <a:ext cx="9144000" cy="14147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3200" smtClean="0">
                <a:solidFill>
                  <a:schemeClr val="accent1">
                    <a:lumMod val="50000"/>
                  </a:schemeClr>
                </a:solidFill>
              </a:rPr>
              <a:t>Preguntas para trabajar los pensamientos</a:t>
            </a:r>
            <a:endParaRPr lang="es-AR" sz="4800" dirty="0"/>
          </a:p>
        </p:txBody>
      </p:sp>
      <p:sp>
        <p:nvSpPr>
          <p:cNvPr id="3" name="Rectángulo 2"/>
          <p:cNvSpPr/>
          <p:nvPr/>
        </p:nvSpPr>
        <p:spPr>
          <a:xfrm>
            <a:off x="656824" y="1546415"/>
            <a:ext cx="10573554" cy="5197320"/>
          </a:xfrm>
          <a:prstGeom prst="rect">
            <a:avLst/>
          </a:prstGeom>
        </p:spPr>
        <p:txBody>
          <a:bodyPr wrap="square">
            <a:spAutoFit/>
          </a:bodyPr>
          <a:lstStyle/>
          <a:p>
            <a:pPr>
              <a:lnSpc>
                <a:spcPct val="115000"/>
              </a:lnSpc>
              <a:spcAft>
                <a:spcPts val="1000"/>
              </a:spcAft>
            </a:pPr>
            <a:endParaRPr lang="es-AR" smtClean="0">
              <a:solidFill>
                <a:schemeClr val="bg1">
                  <a:lumMod val="50000"/>
                </a:schemeClr>
              </a:solidFill>
              <a:effectLst/>
              <a:latin typeface="+mj-lt"/>
              <a:ea typeface="Calibri" panose="020F0502020204030204" pitchFamily="34" charset="0"/>
              <a:cs typeface="Times New Roman" panose="02020603050405020304" pitchFamily="18" charset="0"/>
            </a:endParaRPr>
          </a:p>
          <a:p>
            <a:pPr>
              <a:lnSpc>
                <a:spcPct val="115000"/>
              </a:lnSpc>
              <a:spcAft>
                <a:spcPts val="1000"/>
              </a:spcAft>
            </a:pPr>
            <a:r>
              <a:rPr lang="es-AR" smtClean="0">
                <a:solidFill>
                  <a:schemeClr val="bg1">
                    <a:lumMod val="50000"/>
                  </a:schemeClr>
                </a:solidFill>
                <a:latin typeface="+mj-lt"/>
                <a:ea typeface="Calibri" panose="020F0502020204030204" pitchFamily="34" charset="0"/>
                <a:cs typeface="Times New Roman" panose="02020603050405020304" pitchFamily="18" charset="0"/>
              </a:rPr>
              <a:t>Son pensamientos que tienen relación con la sesión o son externos? (categorías)</a:t>
            </a:r>
          </a:p>
          <a:p>
            <a:pPr>
              <a:lnSpc>
                <a:spcPct val="115000"/>
              </a:lnSpc>
              <a:spcAft>
                <a:spcPts val="1000"/>
              </a:spcAft>
            </a:pPr>
            <a:r>
              <a:rPr lang="es-AR" smtClean="0">
                <a:solidFill>
                  <a:schemeClr val="bg1">
                    <a:lumMod val="50000"/>
                  </a:schemeClr>
                </a:solidFill>
                <a:effectLst/>
                <a:latin typeface="+mj-lt"/>
                <a:ea typeface="Calibri" panose="020F0502020204030204" pitchFamily="34" charset="0"/>
                <a:cs typeface="Times New Roman" panose="02020603050405020304" pitchFamily="18" charset="0"/>
              </a:rPr>
              <a:t>Cuándo estoy más/menos atento? (búsqueda de  regularidades)</a:t>
            </a:r>
            <a:endParaRPr lang="es-AR" dirty="0" smtClean="0">
              <a:solidFill>
                <a:schemeClr val="bg1">
                  <a:lumMod val="50000"/>
                </a:schemeClr>
              </a:solidFill>
              <a:effectLst/>
              <a:latin typeface="+mj-lt"/>
              <a:ea typeface="Calibri" panose="020F0502020204030204" pitchFamily="34" charset="0"/>
              <a:cs typeface="Times New Roman" panose="02020603050405020304" pitchFamily="18" charset="0"/>
            </a:endParaRPr>
          </a:p>
          <a:p>
            <a:pPr>
              <a:lnSpc>
                <a:spcPct val="115000"/>
              </a:lnSpc>
              <a:spcAft>
                <a:spcPts val="1000"/>
              </a:spcAft>
            </a:pPr>
            <a:r>
              <a:rPr lang="es-AR" dirty="0" smtClean="0">
                <a:solidFill>
                  <a:schemeClr val="bg1">
                    <a:lumMod val="50000"/>
                  </a:schemeClr>
                </a:solidFill>
                <a:effectLst/>
                <a:latin typeface="+mj-lt"/>
                <a:ea typeface="Calibri" panose="020F0502020204030204" pitchFamily="34" charset="0"/>
                <a:cs typeface="Times New Roman" panose="02020603050405020304" pitchFamily="18" charset="0"/>
              </a:rPr>
              <a:t>Tendría que hacer algo con </a:t>
            </a:r>
            <a:r>
              <a:rPr lang="es-AR" smtClean="0">
                <a:solidFill>
                  <a:schemeClr val="bg1">
                    <a:lumMod val="50000"/>
                  </a:schemeClr>
                </a:solidFill>
                <a:effectLst/>
                <a:latin typeface="+mj-lt"/>
                <a:ea typeface="Calibri" panose="020F0502020204030204" pitchFamily="34" charset="0"/>
                <a:cs typeface="Times New Roman" panose="02020603050405020304" pitchFamily="18" charset="0"/>
              </a:rPr>
              <a:t>este pensamiento?</a:t>
            </a:r>
            <a:endParaRPr lang="es-AR" dirty="0" smtClean="0">
              <a:solidFill>
                <a:schemeClr val="bg1">
                  <a:lumMod val="50000"/>
                </a:schemeClr>
              </a:solidFill>
              <a:effectLst/>
              <a:latin typeface="+mj-lt"/>
              <a:ea typeface="Calibri" panose="020F0502020204030204" pitchFamily="34" charset="0"/>
              <a:cs typeface="Times New Roman" panose="02020603050405020304" pitchFamily="18" charset="0"/>
            </a:endParaRPr>
          </a:p>
          <a:p>
            <a:pPr>
              <a:lnSpc>
                <a:spcPct val="115000"/>
              </a:lnSpc>
              <a:spcAft>
                <a:spcPts val="1000"/>
              </a:spcAft>
            </a:pPr>
            <a:r>
              <a:rPr lang="es-AR" dirty="0" smtClean="0">
                <a:solidFill>
                  <a:schemeClr val="bg1">
                    <a:lumMod val="50000"/>
                  </a:schemeClr>
                </a:solidFill>
                <a:effectLst/>
                <a:latin typeface="+mj-lt"/>
                <a:ea typeface="Calibri" panose="020F0502020204030204" pitchFamily="34" charset="0"/>
                <a:cs typeface="Times New Roman" panose="02020603050405020304" pitchFamily="18" charset="0"/>
              </a:rPr>
              <a:t>Si esto mismo me lo estuviera diciendo otro paciente, mis pensamientos y emociones serían parecidos o no?</a:t>
            </a:r>
          </a:p>
          <a:p>
            <a:pPr>
              <a:lnSpc>
                <a:spcPct val="115000"/>
              </a:lnSpc>
              <a:spcAft>
                <a:spcPts val="1000"/>
              </a:spcAft>
            </a:pPr>
            <a:r>
              <a:rPr lang="es-AR" dirty="0" smtClean="0">
                <a:solidFill>
                  <a:schemeClr val="bg1">
                    <a:lumMod val="50000"/>
                  </a:schemeClr>
                </a:solidFill>
                <a:effectLst/>
                <a:latin typeface="+mj-lt"/>
                <a:ea typeface="Calibri" panose="020F0502020204030204" pitchFamily="34" charset="0"/>
                <a:cs typeface="Times New Roman" panose="02020603050405020304" pitchFamily="18" charset="0"/>
              </a:rPr>
              <a:t>Si esto fuera otro día/hora/mes/año?</a:t>
            </a:r>
          </a:p>
          <a:p>
            <a:pPr>
              <a:lnSpc>
                <a:spcPct val="115000"/>
              </a:lnSpc>
              <a:spcAft>
                <a:spcPts val="1000"/>
              </a:spcAft>
            </a:pPr>
            <a:r>
              <a:rPr lang="es-AR" dirty="0" smtClean="0">
                <a:solidFill>
                  <a:schemeClr val="bg1">
                    <a:lumMod val="50000"/>
                  </a:schemeClr>
                </a:solidFill>
                <a:effectLst/>
                <a:latin typeface="+mj-lt"/>
                <a:ea typeface="Calibri" panose="020F0502020204030204" pitchFamily="34" charset="0"/>
                <a:cs typeface="Times New Roman" panose="02020603050405020304" pitchFamily="18" charset="0"/>
              </a:rPr>
              <a:t>Cuánto y cómo interfiere (positiva o negativamente) esto en el vínculo terapéutico?</a:t>
            </a:r>
          </a:p>
          <a:p>
            <a:pPr>
              <a:lnSpc>
                <a:spcPct val="115000"/>
              </a:lnSpc>
              <a:spcAft>
                <a:spcPts val="1000"/>
              </a:spcAft>
            </a:pPr>
            <a:r>
              <a:rPr lang="es-AR" dirty="0" smtClean="0">
                <a:solidFill>
                  <a:schemeClr val="bg1">
                    <a:lumMod val="50000"/>
                  </a:schemeClr>
                </a:solidFill>
                <a:effectLst/>
                <a:latin typeface="+mj-lt"/>
                <a:ea typeface="Calibri" panose="020F0502020204030204" pitchFamily="34" charset="0"/>
                <a:cs typeface="Times New Roman" panose="02020603050405020304" pitchFamily="18" charset="0"/>
              </a:rPr>
              <a:t>En qué momento de la sesión se da?</a:t>
            </a:r>
          </a:p>
          <a:p>
            <a:pPr>
              <a:lnSpc>
                <a:spcPct val="115000"/>
              </a:lnSpc>
              <a:spcAft>
                <a:spcPts val="1000"/>
              </a:spcAft>
            </a:pPr>
            <a:r>
              <a:rPr lang="es-AR" dirty="0" smtClean="0">
                <a:solidFill>
                  <a:schemeClr val="bg1">
                    <a:lumMod val="50000"/>
                  </a:schemeClr>
                </a:solidFill>
                <a:effectLst/>
                <a:latin typeface="+mj-lt"/>
                <a:ea typeface="Calibri" panose="020F0502020204030204" pitchFamily="34" charset="0"/>
                <a:cs typeface="Times New Roman" panose="02020603050405020304" pitchFamily="18" charset="0"/>
              </a:rPr>
              <a:t>Se repiten con todos los pacientes? Con cuáles? </a:t>
            </a:r>
          </a:p>
          <a:p>
            <a:pPr>
              <a:lnSpc>
                <a:spcPct val="115000"/>
              </a:lnSpc>
              <a:spcAft>
                <a:spcPts val="1000"/>
              </a:spcAft>
            </a:pPr>
            <a:r>
              <a:rPr lang="es-AR" dirty="0" smtClean="0">
                <a:solidFill>
                  <a:schemeClr val="bg1">
                    <a:lumMod val="50000"/>
                  </a:schemeClr>
                </a:solidFill>
                <a:effectLst/>
                <a:latin typeface="+mj-lt"/>
                <a:ea typeface="Calibri" panose="020F0502020204030204" pitchFamily="34" charset="0"/>
                <a:cs typeface="Times New Roman" panose="02020603050405020304" pitchFamily="18" charset="0"/>
              </a:rPr>
              <a:t>Tienen características que se </a:t>
            </a:r>
            <a:r>
              <a:rPr lang="es-AR" smtClean="0">
                <a:solidFill>
                  <a:schemeClr val="bg1">
                    <a:lumMod val="50000"/>
                  </a:schemeClr>
                </a:solidFill>
                <a:effectLst/>
                <a:latin typeface="+mj-lt"/>
                <a:ea typeface="Calibri" panose="020F0502020204030204" pitchFamily="34" charset="0"/>
                <a:cs typeface="Times New Roman" panose="02020603050405020304" pitchFamily="18" charset="0"/>
              </a:rPr>
              <a:t>reiteran? (categorías)</a:t>
            </a:r>
            <a:endParaRPr lang="es-AR" dirty="0" smtClean="0">
              <a:solidFill>
                <a:schemeClr val="bg1">
                  <a:lumMod val="50000"/>
                </a:schemeClr>
              </a:solidFill>
              <a:effectLst/>
              <a:latin typeface="+mj-lt"/>
              <a:ea typeface="Calibri" panose="020F0502020204030204" pitchFamily="34" charset="0"/>
              <a:cs typeface="Times New Roman" panose="02020603050405020304" pitchFamily="18" charset="0"/>
            </a:endParaRPr>
          </a:p>
          <a:p>
            <a:pPr>
              <a:lnSpc>
                <a:spcPct val="115000"/>
              </a:lnSpc>
              <a:spcAft>
                <a:spcPts val="1000"/>
              </a:spcAft>
            </a:pPr>
            <a:r>
              <a:rPr lang="es-AR" dirty="0" smtClean="0">
                <a:solidFill>
                  <a:schemeClr val="bg1">
                    <a:lumMod val="50000"/>
                  </a:schemeClr>
                </a:solidFill>
                <a:effectLst/>
                <a:latin typeface="+mj-lt"/>
                <a:ea typeface="Calibri" panose="020F0502020204030204" pitchFamily="34" charset="0"/>
                <a:cs typeface="Times New Roman" panose="02020603050405020304" pitchFamily="18" charset="0"/>
              </a:rPr>
              <a:t>Cómo interfieren con mi “presencia” en la </a:t>
            </a:r>
            <a:r>
              <a:rPr lang="es-AR" smtClean="0">
                <a:solidFill>
                  <a:schemeClr val="bg1">
                    <a:lumMod val="50000"/>
                  </a:schemeClr>
                </a:solidFill>
                <a:effectLst/>
                <a:latin typeface="+mj-lt"/>
                <a:ea typeface="Calibri" panose="020F0502020204030204" pitchFamily="34" charset="0"/>
                <a:cs typeface="Times New Roman" panose="02020603050405020304" pitchFamily="18" charset="0"/>
              </a:rPr>
              <a:t>sesión?</a:t>
            </a:r>
            <a:endParaRPr lang="es-AR" dirty="0" smtClean="0">
              <a:solidFill>
                <a:schemeClr val="bg1">
                  <a:lumMod val="50000"/>
                </a:schemeClr>
              </a:solidFill>
              <a:effectLst/>
              <a:latin typeface="+mj-lt"/>
              <a:ea typeface="Calibri" panose="020F0502020204030204" pitchFamily="34" charset="0"/>
              <a:cs typeface="Times New Roman" panose="02020603050405020304" pitchFamily="18" charset="0"/>
            </a:endParaRPr>
          </a:p>
        </p:txBody>
      </p:sp>
      <p:sp>
        <p:nvSpPr>
          <p:cNvPr id="5" name="4 CuadroTexto"/>
          <p:cNvSpPr txBox="1"/>
          <p:nvPr/>
        </p:nvSpPr>
        <p:spPr>
          <a:xfrm>
            <a:off x="9659814" y="537773"/>
            <a:ext cx="2168607" cy="307777"/>
          </a:xfrm>
          <a:prstGeom prst="rect">
            <a:avLst/>
          </a:prstGeom>
          <a:noFill/>
        </p:spPr>
        <p:txBody>
          <a:bodyPr wrap="none" rtlCol="0">
            <a:spAutoFit/>
          </a:bodyPr>
          <a:lstStyle/>
          <a:p>
            <a:r>
              <a:rPr lang="es-AR" sz="1400" b="1" i="1" smtClean="0">
                <a:solidFill>
                  <a:schemeClr val="accent6">
                    <a:lumMod val="50000"/>
                  </a:schemeClr>
                </a:solidFill>
              </a:rPr>
              <a:t>www.supervisarpsi.com.ar</a:t>
            </a:r>
            <a:endParaRPr lang="es-AR" sz="1400" b="1" i="1">
              <a:solidFill>
                <a:schemeClr val="accent6">
                  <a:lumMod val="50000"/>
                </a:schemeClr>
              </a:solidFill>
            </a:endParaRPr>
          </a:p>
        </p:txBody>
      </p:sp>
    </p:spTree>
    <p:extLst>
      <p:ext uri="{BB962C8B-B14F-4D97-AF65-F5344CB8AC3E}">
        <p14:creationId xmlns:p14="http://schemas.microsoft.com/office/powerpoint/2010/main" val="1863179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9142857" cy="6857143"/>
          </a:xfrm>
          <a:prstGeom prst="rect">
            <a:avLst/>
          </a:prstGeom>
        </p:spPr>
      </p:pic>
      <p:sp>
        <p:nvSpPr>
          <p:cNvPr id="2" name="Título 1"/>
          <p:cNvSpPr txBox="1">
            <a:spLocks/>
          </p:cNvSpPr>
          <p:nvPr/>
        </p:nvSpPr>
        <p:spPr>
          <a:xfrm>
            <a:off x="1540445" y="1035976"/>
            <a:ext cx="9144000" cy="14147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3200" smtClean="0">
                <a:solidFill>
                  <a:srgbClr val="5B9BD5">
                    <a:lumMod val="50000"/>
                  </a:srgbClr>
                </a:solidFill>
              </a:rPr>
              <a:t>Responsabilidades del terapeuta</a:t>
            </a:r>
          </a:p>
          <a:p>
            <a:pPr algn="ctr"/>
            <a:r>
              <a:rPr lang="es-AR" sz="3100" smtClean="0">
                <a:solidFill>
                  <a:srgbClr val="5B9BD5">
                    <a:lumMod val="50000"/>
                  </a:srgbClr>
                </a:solidFill>
              </a:rPr>
              <a:t> </a:t>
            </a:r>
            <a:r>
              <a:rPr lang="es-AR" sz="2400" smtClean="0">
                <a:solidFill>
                  <a:srgbClr val="5B9BD5">
                    <a:lumMod val="50000"/>
                  </a:srgbClr>
                </a:solidFill>
              </a:rPr>
              <a:t>La primera: no juzgarse sino pensarse</a:t>
            </a:r>
          </a:p>
        </p:txBody>
      </p:sp>
      <p:sp>
        <p:nvSpPr>
          <p:cNvPr id="3" name="2 CuadroTexto"/>
          <p:cNvSpPr txBox="1"/>
          <p:nvPr/>
        </p:nvSpPr>
        <p:spPr>
          <a:xfrm>
            <a:off x="1540445" y="2450751"/>
            <a:ext cx="9144000" cy="3600473"/>
          </a:xfrm>
          <a:prstGeom prst="rect">
            <a:avLst/>
          </a:prstGeom>
          <a:noFill/>
        </p:spPr>
        <p:txBody>
          <a:bodyPr wrap="square" rtlCol="0">
            <a:spAutoFit/>
          </a:bodyPr>
          <a:lstStyle/>
          <a:p>
            <a:pPr>
              <a:lnSpc>
                <a:spcPct val="115000"/>
              </a:lnSpc>
              <a:spcAft>
                <a:spcPts val="1000"/>
              </a:spcAft>
            </a:pPr>
            <a:r>
              <a:rPr lang="es-AR">
                <a:solidFill>
                  <a:srgbClr val="000000"/>
                </a:solidFill>
                <a:ea typeface="Calibri"/>
                <a:cs typeface="Times New Roman"/>
              </a:rPr>
              <a:t> </a:t>
            </a:r>
            <a:endParaRPr lang="es-AR">
              <a:ea typeface="Calibri"/>
              <a:cs typeface="Times New Roman"/>
            </a:endParaRPr>
          </a:p>
          <a:p>
            <a:pPr marL="285750" indent="-285750">
              <a:lnSpc>
                <a:spcPct val="115000"/>
              </a:lnSpc>
              <a:spcAft>
                <a:spcPts val="1000"/>
              </a:spcAft>
              <a:buFont typeface="Wingdings" pitchFamily="2" charset="2"/>
              <a:buChar char="ü"/>
            </a:pPr>
            <a:r>
              <a:rPr lang="es-AR">
                <a:solidFill>
                  <a:schemeClr val="bg2">
                    <a:lumMod val="50000"/>
                  </a:schemeClr>
                </a:solidFill>
                <a:latin typeface="+mj-lt"/>
                <a:ea typeface="Calibri"/>
                <a:cs typeface="Times New Roman"/>
              </a:rPr>
              <a:t>Desarrollo de la habilidad de “estar presentes” (atención plena): deber </a:t>
            </a:r>
            <a:r>
              <a:rPr lang="es-AR" smtClean="0">
                <a:solidFill>
                  <a:schemeClr val="bg2">
                    <a:lumMod val="50000"/>
                  </a:schemeClr>
                </a:solidFill>
                <a:latin typeface="+mj-lt"/>
                <a:ea typeface="Calibri"/>
                <a:cs typeface="Times New Roman"/>
              </a:rPr>
              <a:t>ser; ética</a:t>
            </a:r>
            <a:endParaRPr lang="es-AR">
              <a:solidFill>
                <a:schemeClr val="bg2">
                  <a:lumMod val="50000"/>
                </a:schemeClr>
              </a:solidFill>
              <a:latin typeface="+mj-lt"/>
              <a:ea typeface="Calibri"/>
              <a:cs typeface="Times New Roman"/>
            </a:endParaRPr>
          </a:p>
          <a:p>
            <a:pPr marL="285750" indent="-285750">
              <a:lnSpc>
                <a:spcPct val="115000"/>
              </a:lnSpc>
              <a:spcAft>
                <a:spcPts val="1000"/>
              </a:spcAft>
              <a:buFont typeface="Wingdings" pitchFamily="2" charset="2"/>
              <a:buChar char="ü"/>
            </a:pPr>
            <a:r>
              <a:rPr lang="es-AR">
                <a:solidFill>
                  <a:schemeClr val="bg2">
                    <a:lumMod val="50000"/>
                  </a:schemeClr>
                </a:solidFill>
                <a:latin typeface="+mj-lt"/>
                <a:ea typeface="Calibri"/>
                <a:cs typeface="Times New Roman"/>
              </a:rPr>
              <a:t>Tomar los pensamientos y emociones del terapeuta durante la sesión y a posteriori como insumos para trabajar</a:t>
            </a:r>
          </a:p>
          <a:p>
            <a:pPr marL="285750" indent="-285750">
              <a:lnSpc>
                <a:spcPct val="115000"/>
              </a:lnSpc>
              <a:spcAft>
                <a:spcPts val="1000"/>
              </a:spcAft>
              <a:buFont typeface="Wingdings" pitchFamily="2" charset="2"/>
              <a:buChar char="ü"/>
            </a:pPr>
            <a:r>
              <a:rPr lang="es-AR" smtClean="0">
                <a:solidFill>
                  <a:schemeClr val="bg2">
                    <a:lumMod val="50000"/>
                  </a:schemeClr>
                </a:solidFill>
                <a:latin typeface="+mj-lt"/>
                <a:ea typeface="Calibri"/>
                <a:cs typeface="Times New Roman"/>
              </a:rPr>
              <a:t>Desarrollo </a:t>
            </a:r>
            <a:r>
              <a:rPr lang="es-AR">
                <a:solidFill>
                  <a:schemeClr val="bg2">
                    <a:lumMod val="50000"/>
                  </a:schemeClr>
                </a:solidFill>
                <a:latin typeface="+mj-lt"/>
                <a:ea typeface="Calibri"/>
                <a:cs typeface="Times New Roman"/>
              </a:rPr>
              <a:t>de la “reflexión” sobre el propio trabajo y no sólo sobre el </a:t>
            </a:r>
            <a:r>
              <a:rPr lang="es-AR" smtClean="0">
                <a:solidFill>
                  <a:schemeClr val="bg2">
                    <a:lumMod val="50000"/>
                  </a:schemeClr>
                </a:solidFill>
                <a:latin typeface="+mj-lt"/>
                <a:ea typeface="Calibri"/>
                <a:cs typeface="Times New Roman"/>
              </a:rPr>
              <a:t>paciente: supervisión o “compartir con otro colega” o “dedicarse un rato a pensar sobre cada caso.</a:t>
            </a:r>
            <a:endParaRPr lang="es-AR">
              <a:solidFill>
                <a:schemeClr val="bg2">
                  <a:lumMod val="50000"/>
                </a:schemeClr>
              </a:solidFill>
              <a:latin typeface="+mj-lt"/>
              <a:ea typeface="Calibri"/>
              <a:cs typeface="Times New Roman"/>
            </a:endParaRPr>
          </a:p>
          <a:p>
            <a:pPr marL="285750" indent="-285750">
              <a:lnSpc>
                <a:spcPct val="115000"/>
              </a:lnSpc>
              <a:spcAft>
                <a:spcPts val="1000"/>
              </a:spcAft>
              <a:buFont typeface="Wingdings" pitchFamily="2" charset="2"/>
              <a:buChar char="ü"/>
            </a:pPr>
            <a:r>
              <a:rPr lang="es-AR" smtClean="0">
                <a:solidFill>
                  <a:schemeClr val="bg2">
                    <a:lumMod val="50000"/>
                  </a:schemeClr>
                </a:solidFill>
                <a:latin typeface="+mj-lt"/>
                <a:ea typeface="Calibri"/>
                <a:cs typeface="Times New Roman"/>
              </a:rPr>
              <a:t>Escuchar </a:t>
            </a:r>
            <a:r>
              <a:rPr lang="es-AR">
                <a:solidFill>
                  <a:schemeClr val="bg2">
                    <a:lumMod val="50000"/>
                  </a:schemeClr>
                </a:solidFill>
                <a:latin typeface="+mj-lt"/>
                <a:ea typeface="Calibri"/>
                <a:cs typeface="Times New Roman"/>
              </a:rPr>
              <a:t>y tomar nota de estos pensamientos y emociones: por qué?</a:t>
            </a:r>
          </a:p>
          <a:p>
            <a:pPr marL="285750" indent="-285750">
              <a:lnSpc>
                <a:spcPct val="115000"/>
              </a:lnSpc>
              <a:spcAft>
                <a:spcPts val="1000"/>
              </a:spcAft>
              <a:buFont typeface="Wingdings" pitchFamily="2" charset="2"/>
              <a:buChar char="ü"/>
            </a:pPr>
            <a:r>
              <a:rPr lang="es-AR">
                <a:solidFill>
                  <a:schemeClr val="bg2">
                    <a:lumMod val="50000"/>
                  </a:schemeClr>
                </a:solidFill>
                <a:latin typeface="+mj-lt"/>
                <a:ea typeface="Calibri"/>
                <a:cs typeface="Times New Roman"/>
              </a:rPr>
              <a:t>Nos hablan del terapeuta y del paciente e indican caminos para trabajar</a:t>
            </a:r>
          </a:p>
        </p:txBody>
      </p:sp>
      <p:sp>
        <p:nvSpPr>
          <p:cNvPr id="6" name="5 CuadroTexto"/>
          <p:cNvSpPr txBox="1"/>
          <p:nvPr/>
        </p:nvSpPr>
        <p:spPr>
          <a:xfrm>
            <a:off x="9659814" y="537773"/>
            <a:ext cx="2168607" cy="307777"/>
          </a:xfrm>
          <a:prstGeom prst="rect">
            <a:avLst/>
          </a:prstGeom>
          <a:noFill/>
        </p:spPr>
        <p:txBody>
          <a:bodyPr wrap="none" rtlCol="0">
            <a:spAutoFit/>
          </a:bodyPr>
          <a:lstStyle/>
          <a:p>
            <a:r>
              <a:rPr lang="es-AR" sz="1400" b="1" i="1" smtClean="0">
                <a:solidFill>
                  <a:schemeClr val="accent6">
                    <a:lumMod val="50000"/>
                  </a:schemeClr>
                </a:solidFill>
              </a:rPr>
              <a:t>www.supervisarpsi.com.ar</a:t>
            </a:r>
            <a:endParaRPr lang="es-AR" sz="1400" b="1" i="1">
              <a:solidFill>
                <a:schemeClr val="accent6">
                  <a:lumMod val="50000"/>
                </a:schemeClr>
              </a:solidFill>
            </a:endParaRPr>
          </a:p>
        </p:txBody>
      </p:sp>
      <p:sp>
        <p:nvSpPr>
          <p:cNvPr id="4" name="3 CuadroTexto"/>
          <p:cNvSpPr txBox="1"/>
          <p:nvPr/>
        </p:nvSpPr>
        <p:spPr>
          <a:xfrm>
            <a:off x="1348154" y="1887415"/>
            <a:ext cx="9395963" cy="923330"/>
          </a:xfrm>
          <a:prstGeom prst="rect">
            <a:avLst/>
          </a:prstGeom>
          <a:noFill/>
        </p:spPr>
        <p:txBody>
          <a:bodyPr wrap="square" rtlCol="0">
            <a:spAutoFit/>
          </a:bodyPr>
          <a:lstStyle/>
          <a:p>
            <a:pPr algn="ctr"/>
            <a:endParaRPr lang="es-AR" smtClean="0">
              <a:solidFill>
                <a:srgbClr val="5B9BD5">
                  <a:lumMod val="50000"/>
                </a:srgbClr>
              </a:solidFill>
            </a:endParaRPr>
          </a:p>
          <a:p>
            <a:pPr algn="ctr"/>
            <a:r>
              <a:rPr lang="es-AR" smtClean="0">
                <a:solidFill>
                  <a:srgbClr val="5B9BD5">
                    <a:lumMod val="50000"/>
                  </a:srgbClr>
                </a:solidFill>
              </a:rPr>
              <a:t>“</a:t>
            </a:r>
            <a:r>
              <a:rPr lang="es-AR">
                <a:solidFill>
                  <a:srgbClr val="5B9BD5">
                    <a:lumMod val="50000"/>
                  </a:srgbClr>
                </a:solidFill>
              </a:rPr>
              <a:t>Los terapeutas desarrollamos una habilidad especial para que parezca que prestamos atención cuando no lo hacemos” (M. Mahoney)</a:t>
            </a:r>
            <a:endParaRPr lang="es-AR" dirty="0">
              <a:solidFill>
                <a:srgbClr val="5B9BD5">
                  <a:lumMod val="50000"/>
                </a:srgbClr>
              </a:solidFill>
            </a:endParaRPr>
          </a:p>
        </p:txBody>
      </p:sp>
    </p:spTree>
    <p:extLst>
      <p:ext uri="{BB962C8B-B14F-4D97-AF65-F5344CB8AC3E}">
        <p14:creationId xmlns:p14="http://schemas.microsoft.com/office/powerpoint/2010/main" val="46039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9142857" cy="6857143"/>
          </a:xfrm>
          <a:prstGeom prst="rect">
            <a:avLst/>
          </a:prstGeom>
        </p:spPr>
      </p:pic>
      <p:sp>
        <p:nvSpPr>
          <p:cNvPr id="2" name="Título 1"/>
          <p:cNvSpPr txBox="1">
            <a:spLocks/>
          </p:cNvSpPr>
          <p:nvPr/>
        </p:nvSpPr>
        <p:spPr>
          <a:xfrm>
            <a:off x="937846" y="839028"/>
            <a:ext cx="10189501" cy="14147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3200" smtClean="0">
                <a:solidFill>
                  <a:srgbClr val="5B9BD5">
                    <a:lumMod val="50000"/>
                  </a:srgbClr>
                </a:solidFill>
              </a:rPr>
              <a:t>La Atención</a:t>
            </a:r>
          </a:p>
          <a:p>
            <a:pPr algn="ctr"/>
            <a:r>
              <a:rPr lang="es-AR" sz="2400" smtClean="0">
                <a:solidFill>
                  <a:srgbClr val="5B9BD5">
                    <a:lumMod val="50000"/>
                  </a:srgbClr>
                </a:solidFill>
              </a:rPr>
              <a:t>(conceptos para entenderse y no juzgarse)</a:t>
            </a:r>
            <a:endParaRPr lang="es-AR" sz="2400" dirty="0" smtClean="0">
              <a:solidFill>
                <a:srgbClr val="5B9BD5">
                  <a:lumMod val="50000"/>
                </a:srgbClr>
              </a:solidFill>
            </a:endParaRPr>
          </a:p>
          <a:p>
            <a:pPr algn="r"/>
            <a:endParaRPr lang="es-AR" sz="3200" dirty="0">
              <a:solidFill>
                <a:srgbClr val="5B9BD5">
                  <a:lumMod val="50000"/>
                </a:srgbClr>
              </a:solidFill>
            </a:endParaRPr>
          </a:p>
        </p:txBody>
      </p:sp>
      <p:sp>
        <p:nvSpPr>
          <p:cNvPr id="3" name="Rectángulo 2"/>
          <p:cNvSpPr/>
          <p:nvPr/>
        </p:nvSpPr>
        <p:spPr>
          <a:xfrm>
            <a:off x="553793" y="2512330"/>
            <a:ext cx="10573554" cy="4139723"/>
          </a:xfrm>
          <a:prstGeom prst="rect">
            <a:avLst/>
          </a:prstGeom>
        </p:spPr>
        <p:txBody>
          <a:bodyPr wrap="square">
            <a:spAutoFit/>
          </a:bodyPr>
          <a:lstStyle/>
          <a:p>
            <a:pPr>
              <a:lnSpc>
                <a:spcPct val="115000"/>
              </a:lnSpc>
              <a:spcAft>
                <a:spcPts val="1000"/>
              </a:spcAft>
            </a:pPr>
            <a:r>
              <a:rPr lang="es-AR" sz="1600"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La atención es una cualidad de la percepción que funciona como filtro de los estímulos, evalúa los más relevantes y prioriza para un posterior procesamiento.</a:t>
            </a:r>
          </a:p>
          <a:p>
            <a:pPr marL="285750" indent="-285750">
              <a:lnSpc>
                <a:spcPct val="115000"/>
              </a:lnSpc>
              <a:spcAft>
                <a:spcPts val="1000"/>
              </a:spcAft>
              <a:buFont typeface="Wingdings" panose="05000000000000000000" pitchFamily="2" charset="2"/>
              <a:buChar char="ü"/>
            </a:pPr>
            <a:r>
              <a:rPr lang="es-AR" sz="1600"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Atención involuntaria: producida por un estímulo intenso, nuevo o interesante para el sujeto; equivale al reflejo de orientación. Sus mecanismos son comunes a los hombres y a los animales.</a:t>
            </a:r>
          </a:p>
          <a:p>
            <a:pPr marL="285750" indent="-285750">
              <a:lnSpc>
                <a:spcPct val="115000"/>
              </a:lnSpc>
              <a:spcAft>
                <a:spcPts val="1000"/>
              </a:spcAft>
              <a:buFont typeface="Wingdings" panose="05000000000000000000" pitchFamily="2" charset="2"/>
              <a:buChar char="ü"/>
            </a:pPr>
            <a:r>
              <a:rPr lang="es-AR" sz="1600"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Atención voluntaria: Implica concentración y control, está relacionada con la voluntad y consiste en la selección de unos estímulos independientemente de otros. Responde a un plan y es exclusiva del hombre.</a:t>
            </a:r>
          </a:p>
          <a:p>
            <a:pPr>
              <a:lnSpc>
                <a:spcPct val="115000"/>
              </a:lnSpc>
              <a:spcAft>
                <a:spcPts val="1000"/>
              </a:spcAft>
            </a:pPr>
            <a:r>
              <a:rPr lang="es-AR" sz="1600"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Cada enfoque terapéutico demanda distintas habilidades atencionales  a los terapeutas (atención focalizada vs atención </a:t>
            </a:r>
            <a:r>
              <a:rPr lang="es-AR" sz="160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flotante)</a:t>
            </a:r>
          </a:p>
          <a:p>
            <a:pPr>
              <a:lnSpc>
                <a:spcPct val="115000"/>
              </a:lnSpc>
              <a:spcAft>
                <a:spcPts val="1000"/>
              </a:spcAft>
            </a:pPr>
            <a:r>
              <a:rPr lang="es-AR" sz="1600">
                <a:solidFill>
                  <a:prstClr val="white">
                    <a:lumMod val="50000"/>
                  </a:prstClr>
                </a:solidFill>
                <a:latin typeface="Calibri Light" panose="020F0302020204030204"/>
                <a:ea typeface="Calibri" panose="020F0502020204030204" pitchFamily="34" charset="0"/>
                <a:cs typeface="Times New Roman" panose="02020603050405020304" pitchFamily="18" charset="0"/>
              </a:rPr>
              <a:t>“Parece que los individuos creativos tienen una especial dificultad en la selección atencional, actuando de tal manera que su filtro de selección de información podría considerarse que no funciona con normalidad, al admitir más información de la habitual y no ser selectivo” (Martinez Zaragoza, 2010</a:t>
            </a:r>
            <a:r>
              <a:rPr lang="es-AR" sz="160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a:t>
            </a:r>
            <a:endParaRPr lang="es-AR" sz="1600"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endParaRPr>
          </a:p>
          <a:p>
            <a:pPr>
              <a:lnSpc>
                <a:spcPct val="115000"/>
              </a:lnSpc>
              <a:spcAft>
                <a:spcPts val="1000"/>
              </a:spcAft>
            </a:pPr>
            <a:endPar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endParaRPr>
          </a:p>
        </p:txBody>
      </p:sp>
      <p:sp>
        <p:nvSpPr>
          <p:cNvPr id="5" name="4 CuadroTexto"/>
          <p:cNvSpPr txBox="1"/>
          <p:nvPr/>
        </p:nvSpPr>
        <p:spPr>
          <a:xfrm>
            <a:off x="9659814" y="537773"/>
            <a:ext cx="2168607" cy="307777"/>
          </a:xfrm>
          <a:prstGeom prst="rect">
            <a:avLst/>
          </a:prstGeom>
          <a:noFill/>
        </p:spPr>
        <p:txBody>
          <a:bodyPr wrap="none" rtlCol="0">
            <a:spAutoFit/>
          </a:bodyPr>
          <a:lstStyle/>
          <a:p>
            <a:r>
              <a:rPr lang="es-AR" sz="1400" b="1" i="1" smtClean="0">
                <a:solidFill>
                  <a:schemeClr val="accent6">
                    <a:lumMod val="50000"/>
                  </a:schemeClr>
                </a:solidFill>
              </a:rPr>
              <a:t>www.supervisarpsi.com.ar</a:t>
            </a:r>
            <a:endParaRPr lang="es-AR" sz="1400" b="1" i="1">
              <a:solidFill>
                <a:schemeClr val="accent6">
                  <a:lumMod val="50000"/>
                </a:schemeClr>
              </a:solidFill>
            </a:endParaRPr>
          </a:p>
        </p:txBody>
      </p:sp>
    </p:spTree>
    <p:extLst>
      <p:ext uri="{BB962C8B-B14F-4D97-AF65-F5344CB8AC3E}">
        <p14:creationId xmlns:p14="http://schemas.microsoft.com/office/powerpoint/2010/main" val="4121166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9142857" cy="6857143"/>
          </a:xfrm>
          <a:prstGeom prst="rect">
            <a:avLst/>
          </a:prstGeom>
        </p:spPr>
      </p:pic>
      <p:sp>
        <p:nvSpPr>
          <p:cNvPr id="2" name="Título 1"/>
          <p:cNvSpPr txBox="1">
            <a:spLocks/>
          </p:cNvSpPr>
          <p:nvPr/>
        </p:nvSpPr>
        <p:spPr>
          <a:xfrm>
            <a:off x="1498242" y="839028"/>
            <a:ext cx="9144000" cy="14147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3200" dirty="0" smtClean="0">
                <a:solidFill>
                  <a:srgbClr val="5B9BD5">
                    <a:lumMod val="50000"/>
                  </a:srgbClr>
                </a:solidFill>
              </a:rPr>
              <a:t>Efectos de la Atención Sostenida</a:t>
            </a:r>
          </a:p>
          <a:p>
            <a:pPr algn="r"/>
            <a:endParaRPr lang="es-AR" sz="3100" dirty="0">
              <a:solidFill>
                <a:srgbClr val="5B9BD5">
                  <a:lumMod val="50000"/>
                </a:srgbClr>
              </a:solidFill>
            </a:endParaRPr>
          </a:p>
        </p:txBody>
      </p:sp>
      <p:sp>
        <p:nvSpPr>
          <p:cNvPr id="3" name="Rectángulo 2"/>
          <p:cNvSpPr/>
          <p:nvPr/>
        </p:nvSpPr>
        <p:spPr>
          <a:xfrm>
            <a:off x="515156" y="1617335"/>
            <a:ext cx="10573554" cy="4812600"/>
          </a:xfrm>
          <a:prstGeom prst="rect">
            <a:avLst/>
          </a:prstGeom>
        </p:spPr>
        <p:txBody>
          <a:bodyPr wrap="square">
            <a:spAutoFit/>
          </a:bodyPr>
          <a:lstStyle/>
          <a:p>
            <a:pPr>
              <a:lnSpc>
                <a:spcPct val="115000"/>
              </a:lnSpc>
              <a:spcAft>
                <a:spcPts val="1000"/>
              </a:spcAft>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La atención es una herramienta de adaptación.</a:t>
            </a:r>
          </a:p>
          <a:p>
            <a:pPr>
              <a:lnSpc>
                <a:spcPct val="115000"/>
              </a:lnSpc>
              <a:spcAft>
                <a:spcPts val="1000"/>
              </a:spcAft>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El nivel de atención es máximo al iniciar un comportamiento o actividad novedosa y comienza a disminuir cuando el sujeto adquiere control sobre la situación, automatizándose el proceso y prestando atención sólo ante problemas o posibles fallos (Ruiz Vargas, 1993). </a:t>
            </a:r>
          </a:p>
          <a:p>
            <a:pPr>
              <a:lnSpc>
                <a:spcPct val="115000"/>
              </a:lnSpc>
              <a:spcAft>
                <a:spcPts val="1000"/>
              </a:spcAft>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Dos efectos típicos de la Atención Sostenida: </a:t>
            </a:r>
          </a:p>
          <a:p>
            <a:pPr marL="285750" indent="-285750">
              <a:lnSpc>
                <a:spcPct val="115000"/>
              </a:lnSpc>
              <a:spcAft>
                <a:spcPts val="1000"/>
              </a:spcAft>
              <a:buFont typeface="Wingdings" panose="05000000000000000000" pitchFamily="2" charset="2"/>
              <a:buChar char="ü"/>
            </a:pPr>
            <a:r>
              <a:rPr lang="es-AR" dirty="0" err="1"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Distraibilidad</a:t>
            </a: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 cuando el sujeto se distrae con facilidad y empieza a desarrollar un tipo de atención más dispersa. </a:t>
            </a:r>
          </a:p>
          <a:p>
            <a:pPr marL="285750" indent="-285750">
              <a:lnSpc>
                <a:spcPct val="115000"/>
              </a:lnSpc>
              <a:spcAft>
                <a:spcPts val="1000"/>
              </a:spcAft>
              <a:buFont typeface="Wingdings" panose="05000000000000000000" pitchFamily="2" charset="2"/>
              <a:buChar char="ü"/>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Lapsus de la atención: disminución de la intensidad de la atención</a:t>
            </a:r>
          </a:p>
          <a:p>
            <a:pPr>
              <a:lnSpc>
                <a:spcPct val="115000"/>
              </a:lnSpc>
              <a:spcAft>
                <a:spcPts val="1000"/>
              </a:spcAft>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Un estado de alta motivación e interés estrecha nuestro foco atencional</a:t>
            </a:r>
          </a:p>
          <a:p>
            <a:pPr>
              <a:lnSpc>
                <a:spcPct val="115000"/>
              </a:lnSpc>
              <a:spcAft>
                <a:spcPts val="1000"/>
              </a:spcAft>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El tono afectivo de los estímulos que nos llegan  y nuestros sentimientos hacia ellos contribuyen a determinar cuál va a ser nuestro foco de atención prioritario (García, 1997)</a:t>
            </a:r>
          </a:p>
          <a:p>
            <a:pPr>
              <a:lnSpc>
                <a:spcPct val="115000"/>
              </a:lnSpc>
              <a:spcAft>
                <a:spcPts val="1000"/>
              </a:spcAft>
            </a:pPr>
            <a:endPar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endParaRPr>
          </a:p>
        </p:txBody>
      </p:sp>
      <p:sp>
        <p:nvSpPr>
          <p:cNvPr id="5" name="4 CuadroTexto"/>
          <p:cNvSpPr txBox="1"/>
          <p:nvPr/>
        </p:nvSpPr>
        <p:spPr>
          <a:xfrm>
            <a:off x="9659814" y="537773"/>
            <a:ext cx="2168607" cy="307777"/>
          </a:xfrm>
          <a:prstGeom prst="rect">
            <a:avLst/>
          </a:prstGeom>
          <a:noFill/>
        </p:spPr>
        <p:txBody>
          <a:bodyPr wrap="none" rtlCol="0">
            <a:spAutoFit/>
          </a:bodyPr>
          <a:lstStyle/>
          <a:p>
            <a:r>
              <a:rPr lang="es-AR" sz="1400" b="1" i="1" smtClean="0">
                <a:solidFill>
                  <a:schemeClr val="accent6">
                    <a:lumMod val="50000"/>
                  </a:schemeClr>
                </a:solidFill>
              </a:rPr>
              <a:t>www.supervisarpsi.com.ar</a:t>
            </a:r>
            <a:endParaRPr lang="es-AR" sz="1400" b="1" i="1">
              <a:solidFill>
                <a:schemeClr val="accent6">
                  <a:lumMod val="50000"/>
                </a:schemeClr>
              </a:solidFill>
            </a:endParaRPr>
          </a:p>
        </p:txBody>
      </p:sp>
    </p:spTree>
    <p:extLst>
      <p:ext uri="{BB962C8B-B14F-4D97-AF65-F5344CB8AC3E}">
        <p14:creationId xmlns:p14="http://schemas.microsoft.com/office/powerpoint/2010/main" val="3010035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749"/>
            <a:ext cx="9142857" cy="6857143"/>
          </a:xfrm>
          <a:prstGeom prst="rect">
            <a:avLst/>
          </a:prstGeom>
        </p:spPr>
      </p:pic>
      <p:sp>
        <p:nvSpPr>
          <p:cNvPr id="2" name="Título 1"/>
          <p:cNvSpPr txBox="1">
            <a:spLocks/>
          </p:cNvSpPr>
          <p:nvPr/>
        </p:nvSpPr>
        <p:spPr>
          <a:xfrm>
            <a:off x="1540445" y="1035976"/>
            <a:ext cx="9144000" cy="14147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3200" smtClean="0">
                <a:solidFill>
                  <a:srgbClr val="5B9BD5">
                    <a:lumMod val="50000"/>
                  </a:srgbClr>
                </a:solidFill>
              </a:rPr>
              <a:t>Una forma de trabajar los pensamientos:</a:t>
            </a:r>
          </a:p>
          <a:p>
            <a:pPr algn="ctr"/>
            <a:r>
              <a:rPr lang="es-AR" sz="3200" smtClean="0">
                <a:solidFill>
                  <a:srgbClr val="5B9BD5">
                    <a:lumMod val="50000"/>
                  </a:srgbClr>
                </a:solidFill>
              </a:rPr>
              <a:t> </a:t>
            </a:r>
            <a:r>
              <a:rPr lang="es-AR" sz="2800" smtClean="0">
                <a:solidFill>
                  <a:srgbClr val="5B9BD5">
                    <a:lumMod val="50000"/>
                  </a:srgbClr>
                </a:solidFill>
              </a:rPr>
              <a:t>pensarlos en categorías</a:t>
            </a:r>
          </a:p>
          <a:p>
            <a:pPr algn="ctr"/>
            <a:endParaRPr lang="es-AR" sz="3100" dirty="0">
              <a:solidFill>
                <a:srgbClr val="5B9BD5">
                  <a:lumMod val="50000"/>
                </a:srgbClr>
              </a:solidFill>
            </a:endParaRPr>
          </a:p>
        </p:txBody>
      </p:sp>
      <p:graphicFrame>
        <p:nvGraphicFramePr>
          <p:cNvPr id="7" name="Tabla 6"/>
          <p:cNvGraphicFramePr>
            <a:graphicFrameLocks noGrp="1"/>
          </p:cNvGraphicFramePr>
          <p:nvPr>
            <p:extLst>
              <p:ext uri="{D42A27DB-BD31-4B8C-83A1-F6EECF244321}">
                <p14:modId xmlns:p14="http://schemas.microsoft.com/office/powerpoint/2010/main" val="3098187755"/>
              </p:ext>
            </p:extLst>
          </p:nvPr>
        </p:nvGraphicFramePr>
        <p:xfrm>
          <a:off x="3345755" y="2253803"/>
          <a:ext cx="5836881" cy="2189409"/>
        </p:xfrm>
        <a:graphic>
          <a:graphicData uri="http://schemas.openxmlformats.org/drawingml/2006/table">
            <a:tbl>
              <a:tblPr firstRow="1" firstCol="1" bandRow="1">
                <a:tableStyleId>{5C22544A-7EE6-4342-B048-85BDC9FD1C3A}</a:tableStyleId>
              </a:tblPr>
              <a:tblGrid>
                <a:gridCol w="2917952"/>
                <a:gridCol w="2918929"/>
              </a:tblGrid>
              <a:tr h="432495">
                <a:tc>
                  <a:txBody>
                    <a:bodyPr/>
                    <a:lstStyle/>
                    <a:p>
                      <a:pPr>
                        <a:lnSpc>
                          <a:spcPct val="115000"/>
                        </a:lnSpc>
                        <a:spcAft>
                          <a:spcPts val="0"/>
                        </a:spcAft>
                      </a:pPr>
                      <a:r>
                        <a:rPr lang="es-AR" sz="1800" dirty="0" smtClean="0">
                          <a:effectLst/>
                        </a:rPr>
                        <a:t>Relacionados con </a:t>
                      </a:r>
                      <a:r>
                        <a:rPr lang="es-AR" sz="1800" dirty="0">
                          <a:effectLst/>
                        </a:rPr>
                        <a:t>LA SESIÓN</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800">
                          <a:effectLst/>
                        </a:rPr>
                        <a:t> </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2495">
                <a:tc>
                  <a:txBody>
                    <a:bodyPr/>
                    <a:lstStyle/>
                    <a:p>
                      <a:pPr>
                        <a:lnSpc>
                          <a:spcPct val="115000"/>
                        </a:lnSpc>
                        <a:spcAft>
                          <a:spcPts val="0"/>
                        </a:spcAft>
                      </a:pPr>
                      <a:r>
                        <a:rPr lang="es-AR" sz="1800" dirty="0">
                          <a:effectLst/>
                        </a:rPr>
                        <a:t> </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800">
                          <a:solidFill>
                            <a:schemeClr val="bg2">
                              <a:lumMod val="50000"/>
                            </a:schemeClr>
                          </a:solidFill>
                          <a:effectLst/>
                        </a:rPr>
                        <a:t>PACIENTE</a:t>
                      </a:r>
                      <a:endParaRPr lang="es-AR" sz="180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91924">
                <a:tc>
                  <a:txBody>
                    <a:bodyPr/>
                    <a:lstStyle/>
                    <a:p>
                      <a:pPr>
                        <a:lnSpc>
                          <a:spcPct val="115000"/>
                        </a:lnSpc>
                        <a:spcAft>
                          <a:spcPts val="0"/>
                        </a:spcAft>
                      </a:pPr>
                      <a:r>
                        <a:rPr lang="es-AR" sz="1800">
                          <a:effectLst/>
                        </a:rPr>
                        <a:t> </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800">
                          <a:solidFill>
                            <a:schemeClr val="bg2">
                              <a:lumMod val="50000"/>
                            </a:schemeClr>
                          </a:solidFill>
                          <a:effectLst/>
                        </a:rPr>
                        <a:t>TERAPEUTA (Personal o profesional)</a:t>
                      </a:r>
                      <a:endParaRPr lang="es-AR" sz="180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2495">
                <a:tc>
                  <a:txBody>
                    <a:bodyPr/>
                    <a:lstStyle/>
                    <a:p>
                      <a:pPr>
                        <a:lnSpc>
                          <a:spcPct val="115000"/>
                        </a:lnSpc>
                        <a:spcAft>
                          <a:spcPts val="0"/>
                        </a:spcAft>
                      </a:pPr>
                      <a:r>
                        <a:rPr lang="es-AR" sz="1800">
                          <a:effectLst/>
                        </a:rPr>
                        <a:t> </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800" dirty="0">
                          <a:solidFill>
                            <a:schemeClr val="bg2">
                              <a:lumMod val="50000"/>
                            </a:schemeClr>
                          </a:solidFill>
                          <a:effectLst/>
                        </a:rPr>
                        <a:t>VÍNCULO</a:t>
                      </a:r>
                      <a:endParaRPr lang="es-AR" sz="18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307499779"/>
              </p:ext>
            </p:extLst>
          </p:nvPr>
        </p:nvGraphicFramePr>
        <p:xfrm>
          <a:off x="3345755" y="4829577"/>
          <a:ext cx="5836881" cy="1622738"/>
        </p:xfrm>
        <a:graphic>
          <a:graphicData uri="http://schemas.openxmlformats.org/drawingml/2006/table">
            <a:tbl>
              <a:tblPr firstRow="1" firstCol="1" bandRow="1">
                <a:tableStyleId>{5C22544A-7EE6-4342-B048-85BDC9FD1C3A}</a:tableStyleId>
              </a:tblPr>
              <a:tblGrid>
                <a:gridCol w="2917953"/>
                <a:gridCol w="2918928"/>
              </a:tblGrid>
              <a:tr h="529912">
                <a:tc>
                  <a:txBody>
                    <a:bodyPr/>
                    <a:lstStyle/>
                    <a:p>
                      <a:pPr>
                        <a:lnSpc>
                          <a:spcPct val="115000"/>
                        </a:lnSpc>
                        <a:spcAft>
                          <a:spcPts val="0"/>
                        </a:spcAft>
                      </a:pPr>
                      <a:r>
                        <a:rPr lang="es-AR" sz="1800">
                          <a:effectLst/>
                        </a:rPr>
                        <a:t>EXTERNOS A LA SESIÓN</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800">
                          <a:effectLst/>
                        </a:rPr>
                        <a:t> </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92826">
                <a:tc>
                  <a:txBody>
                    <a:bodyPr/>
                    <a:lstStyle/>
                    <a:p>
                      <a:pPr>
                        <a:lnSpc>
                          <a:spcPct val="115000"/>
                        </a:lnSpc>
                        <a:spcAft>
                          <a:spcPts val="0"/>
                        </a:spcAft>
                      </a:pPr>
                      <a:r>
                        <a:rPr lang="es-AR" sz="1800">
                          <a:effectLst/>
                        </a:rPr>
                        <a:t> </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800" dirty="0">
                          <a:solidFill>
                            <a:schemeClr val="bg2">
                              <a:lumMod val="50000"/>
                            </a:schemeClr>
                          </a:solidFill>
                          <a:effectLst/>
                        </a:rPr>
                        <a:t>TERAPEUTA (Personal/emocional/trivial)</a:t>
                      </a:r>
                      <a:endParaRPr lang="es-AR" sz="18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5 CuadroTexto"/>
          <p:cNvSpPr txBox="1"/>
          <p:nvPr/>
        </p:nvSpPr>
        <p:spPr>
          <a:xfrm>
            <a:off x="9659814" y="537773"/>
            <a:ext cx="2168607" cy="307777"/>
          </a:xfrm>
          <a:prstGeom prst="rect">
            <a:avLst/>
          </a:prstGeom>
          <a:noFill/>
        </p:spPr>
        <p:txBody>
          <a:bodyPr wrap="none" rtlCol="0">
            <a:spAutoFit/>
          </a:bodyPr>
          <a:lstStyle/>
          <a:p>
            <a:r>
              <a:rPr lang="es-AR" sz="1400" b="1" i="1" smtClean="0">
                <a:solidFill>
                  <a:schemeClr val="accent6">
                    <a:lumMod val="50000"/>
                  </a:schemeClr>
                </a:solidFill>
              </a:rPr>
              <a:t>www.supervisarpsi.com.ar</a:t>
            </a:r>
            <a:endParaRPr lang="es-AR" sz="1400" b="1" i="1">
              <a:solidFill>
                <a:schemeClr val="accent6">
                  <a:lumMod val="50000"/>
                </a:schemeClr>
              </a:solidFill>
            </a:endParaRPr>
          </a:p>
        </p:txBody>
      </p:sp>
    </p:spTree>
    <p:extLst>
      <p:ext uri="{BB962C8B-B14F-4D97-AF65-F5344CB8AC3E}">
        <p14:creationId xmlns:p14="http://schemas.microsoft.com/office/powerpoint/2010/main" val="267170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9142857" cy="6857143"/>
          </a:xfrm>
          <a:prstGeom prst="rect">
            <a:avLst/>
          </a:prstGeom>
        </p:spPr>
      </p:pic>
      <p:sp>
        <p:nvSpPr>
          <p:cNvPr id="2" name="Título 1"/>
          <p:cNvSpPr txBox="1">
            <a:spLocks/>
          </p:cNvSpPr>
          <p:nvPr/>
        </p:nvSpPr>
        <p:spPr>
          <a:xfrm>
            <a:off x="1498242" y="839028"/>
            <a:ext cx="9144000" cy="14147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3200" dirty="0" smtClean="0">
                <a:solidFill>
                  <a:srgbClr val="5B9BD5">
                    <a:lumMod val="50000"/>
                  </a:srgbClr>
                </a:solidFill>
              </a:rPr>
              <a:t>Pensamientos categorizados</a:t>
            </a:r>
            <a:endParaRPr lang="es-AR" sz="3100" dirty="0">
              <a:solidFill>
                <a:srgbClr val="5B9BD5">
                  <a:lumMod val="50000"/>
                </a:srgbClr>
              </a:solidFill>
            </a:endParaRPr>
          </a:p>
        </p:txBody>
      </p:sp>
      <p:sp>
        <p:nvSpPr>
          <p:cNvPr id="3" name="Rectángulo 2"/>
          <p:cNvSpPr/>
          <p:nvPr/>
        </p:nvSpPr>
        <p:spPr>
          <a:xfrm>
            <a:off x="783465" y="1784761"/>
            <a:ext cx="10573554" cy="3706656"/>
          </a:xfrm>
          <a:prstGeom prst="rect">
            <a:avLst/>
          </a:prstGeom>
        </p:spPr>
        <p:txBody>
          <a:bodyPr wrap="square">
            <a:spAutoFit/>
          </a:bodyPr>
          <a:lstStyle/>
          <a:p>
            <a:pPr>
              <a:lnSpc>
                <a:spcPct val="115000"/>
              </a:lnSpc>
              <a:spcAft>
                <a:spcPts val="1000"/>
              </a:spcAft>
            </a:pPr>
            <a:r>
              <a:rPr lang="es-AR" sz="2400"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En la sesión:</a:t>
            </a:r>
          </a:p>
          <a:p>
            <a:pPr>
              <a:lnSpc>
                <a:spcPct val="115000"/>
              </a:lnSpc>
              <a:spcAft>
                <a:spcPts val="1000"/>
              </a:spcAft>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 “Qué raro que no le esté haciendo efecto la medicación… yo le dije a la psiquiatra y no me dio bola… la llamo esta noche de vuelta sin falta” SESION-PACIENTE-TERAPEUTA-PROFESIONAL</a:t>
            </a:r>
          </a:p>
          <a:p>
            <a:pPr>
              <a:lnSpc>
                <a:spcPct val="115000"/>
              </a:lnSpc>
              <a:spcAft>
                <a:spcPts val="1000"/>
              </a:spcAft>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 “ Se está empezando a angustiar o me estoy confundiendo?...”  SESION-PACIENTE-TERAPEUTA PROFESIONAL</a:t>
            </a:r>
          </a:p>
          <a:p>
            <a:pPr>
              <a:lnSpc>
                <a:spcPct val="115000"/>
              </a:lnSpc>
              <a:spcAft>
                <a:spcPts val="1000"/>
              </a:spcAft>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“Otra vez se está desbordando de angustia… la sostengo o la dejo a ver qué pasa? SESIÓN-PACIENTE-TERAPEUTA- VÍNCULO-PROFESIONAL</a:t>
            </a:r>
          </a:p>
          <a:p>
            <a:pPr>
              <a:lnSpc>
                <a:spcPct val="115000"/>
              </a:lnSpc>
              <a:spcAft>
                <a:spcPts val="1000"/>
              </a:spcAft>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“No le gustó lo que </a:t>
            </a:r>
            <a:r>
              <a:rPr lang="es-AR"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le </a:t>
            </a:r>
            <a:r>
              <a:rPr lang="es-AR"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dije…” </a:t>
            </a: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SESIÓN-VINCULO</a:t>
            </a:r>
          </a:p>
          <a:p>
            <a:pPr>
              <a:lnSpc>
                <a:spcPct val="115000"/>
              </a:lnSpc>
              <a:spcAft>
                <a:spcPts val="1000"/>
              </a:spcAft>
            </a:pP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  “Esto es mérito de la medicación, no mío</a:t>
            </a:r>
            <a:r>
              <a:rPr lang="es-AR"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 </a:t>
            </a:r>
            <a:r>
              <a:rPr lang="es-AR"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SESION-PACIENTE-TERAPEUTA-PROFESIONAL</a:t>
            </a:r>
            <a:endPar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endParaRPr>
          </a:p>
        </p:txBody>
      </p:sp>
      <p:sp>
        <p:nvSpPr>
          <p:cNvPr id="5" name="4 CuadroTexto"/>
          <p:cNvSpPr txBox="1"/>
          <p:nvPr/>
        </p:nvSpPr>
        <p:spPr>
          <a:xfrm>
            <a:off x="9659814" y="537773"/>
            <a:ext cx="2168607" cy="307777"/>
          </a:xfrm>
          <a:prstGeom prst="rect">
            <a:avLst/>
          </a:prstGeom>
          <a:noFill/>
        </p:spPr>
        <p:txBody>
          <a:bodyPr wrap="none" rtlCol="0">
            <a:spAutoFit/>
          </a:bodyPr>
          <a:lstStyle/>
          <a:p>
            <a:r>
              <a:rPr lang="es-AR" sz="1400" b="1" i="1" smtClean="0">
                <a:solidFill>
                  <a:schemeClr val="accent6">
                    <a:lumMod val="50000"/>
                  </a:schemeClr>
                </a:solidFill>
              </a:rPr>
              <a:t>www.supervisarpsi.com.ar</a:t>
            </a:r>
            <a:endParaRPr lang="es-AR" sz="1400" b="1" i="1">
              <a:solidFill>
                <a:schemeClr val="accent6">
                  <a:lumMod val="50000"/>
                </a:schemeClr>
              </a:solidFill>
            </a:endParaRPr>
          </a:p>
        </p:txBody>
      </p:sp>
    </p:spTree>
    <p:extLst>
      <p:ext uri="{BB962C8B-B14F-4D97-AF65-F5344CB8AC3E}">
        <p14:creationId xmlns:p14="http://schemas.microsoft.com/office/powerpoint/2010/main" val="1496659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
            <a:ext cx="9142857" cy="6857143"/>
          </a:xfrm>
          <a:prstGeom prst="rect">
            <a:avLst/>
          </a:prstGeom>
        </p:spPr>
      </p:pic>
      <p:sp>
        <p:nvSpPr>
          <p:cNvPr id="2" name="Título 1"/>
          <p:cNvSpPr txBox="1">
            <a:spLocks/>
          </p:cNvSpPr>
          <p:nvPr/>
        </p:nvSpPr>
        <p:spPr>
          <a:xfrm>
            <a:off x="1498242" y="1013929"/>
            <a:ext cx="9144000" cy="1414775"/>
          </a:xfrm>
          <a:prstGeom prst="rect">
            <a:avLst/>
          </a:prstGeom>
        </p:spPr>
        <p:txBody>
          <a:bodyP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sz="3200" smtClean="0">
                <a:solidFill>
                  <a:srgbClr val="5B9BD5">
                    <a:lumMod val="50000"/>
                  </a:srgbClr>
                </a:solidFill>
              </a:rPr>
              <a:t>Por qué la atención oscila más allá de los mecanismos “normales”?</a:t>
            </a:r>
          </a:p>
          <a:p>
            <a:pPr algn="ctr"/>
            <a:endParaRPr lang="es-AR" sz="3200" smtClean="0">
              <a:solidFill>
                <a:srgbClr val="5B9BD5">
                  <a:lumMod val="50000"/>
                </a:srgbClr>
              </a:solidFill>
            </a:endParaRPr>
          </a:p>
          <a:p>
            <a:pPr algn="ctr"/>
            <a:r>
              <a:rPr lang="es-AR" sz="2600" smtClean="0">
                <a:solidFill>
                  <a:srgbClr val="5B9BD5">
                    <a:lumMod val="50000"/>
                  </a:srgbClr>
                </a:solidFill>
              </a:rPr>
              <a:t>Obstáculos </a:t>
            </a:r>
            <a:r>
              <a:rPr lang="es-AR" sz="2600" dirty="0" smtClean="0">
                <a:solidFill>
                  <a:srgbClr val="5B9BD5">
                    <a:lumMod val="50000"/>
                  </a:srgbClr>
                </a:solidFill>
              </a:rPr>
              <a:t>para la escucha eficaz (López y García Grau, 2015)</a:t>
            </a:r>
            <a:endParaRPr lang="es-AR" sz="2600" dirty="0">
              <a:solidFill>
                <a:srgbClr val="5B9BD5">
                  <a:lumMod val="50000"/>
                </a:srgbClr>
              </a:solidFill>
            </a:endParaRPr>
          </a:p>
        </p:txBody>
      </p:sp>
      <p:sp>
        <p:nvSpPr>
          <p:cNvPr id="3" name="Rectángulo 2"/>
          <p:cNvSpPr/>
          <p:nvPr/>
        </p:nvSpPr>
        <p:spPr>
          <a:xfrm>
            <a:off x="540913" y="2428704"/>
            <a:ext cx="10573554" cy="3391441"/>
          </a:xfrm>
          <a:prstGeom prst="rect">
            <a:avLst/>
          </a:prstGeom>
        </p:spPr>
        <p:txBody>
          <a:bodyPr wrap="square">
            <a:spAutoFit/>
          </a:bodyPr>
          <a:lstStyle/>
          <a:p>
            <a:pPr marL="285750" indent="-285750">
              <a:lnSpc>
                <a:spcPct val="115000"/>
              </a:lnSpc>
              <a:spcAft>
                <a:spcPts val="1000"/>
              </a:spcAft>
              <a:buFont typeface="Wingdings" panose="05000000000000000000" pitchFamily="2" charset="2"/>
              <a:buChar char="ü"/>
            </a:pPr>
            <a:r>
              <a:rPr lang="es-AR" dirty="0">
                <a:solidFill>
                  <a:prstClr val="white">
                    <a:lumMod val="50000"/>
                  </a:prstClr>
                </a:solidFill>
                <a:latin typeface="Calibri Light" panose="020F0302020204030204"/>
                <a:ea typeface="Calibri" panose="020F0502020204030204" pitchFamily="34" charset="0"/>
                <a:cs typeface="Times New Roman" panose="02020603050405020304" pitchFamily="18" charset="0"/>
              </a:rPr>
              <a:t>N</a:t>
            </a:r>
            <a:r>
              <a:rPr lang="es-AR"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o </a:t>
            </a: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tener interés por el cliente o sus problemas; </a:t>
            </a:r>
          </a:p>
          <a:p>
            <a:pPr marL="285750" indent="-285750">
              <a:lnSpc>
                <a:spcPct val="115000"/>
              </a:lnSpc>
              <a:spcAft>
                <a:spcPts val="1000"/>
              </a:spcAft>
              <a:buFont typeface="Wingdings" panose="05000000000000000000" pitchFamily="2" charset="2"/>
              <a:buChar char="ü"/>
            </a:pPr>
            <a:r>
              <a:rPr lang="es-AR" dirty="0">
                <a:solidFill>
                  <a:prstClr val="white">
                    <a:lumMod val="50000"/>
                  </a:prstClr>
                </a:solidFill>
                <a:latin typeface="Calibri Light" panose="020F0302020204030204"/>
                <a:ea typeface="Calibri" panose="020F0502020204030204" pitchFamily="34" charset="0"/>
                <a:cs typeface="Times New Roman" panose="02020603050405020304" pitchFamily="18" charset="0"/>
              </a:rPr>
              <a:t>E</a:t>
            </a:r>
            <a:r>
              <a:rPr lang="es-AR"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xperimentar </a:t>
            </a: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reacciones emocionales ante el comportamiento del paciente (p.ej., ansiedad, frustración, enfado) que resulta difícil controlar; </a:t>
            </a:r>
          </a:p>
          <a:p>
            <a:pPr marL="285750" indent="-285750">
              <a:lnSpc>
                <a:spcPct val="115000"/>
              </a:lnSpc>
              <a:spcAft>
                <a:spcPts val="1000"/>
              </a:spcAft>
              <a:buFont typeface="Wingdings" panose="05000000000000000000" pitchFamily="2" charset="2"/>
              <a:buChar char="ü"/>
            </a:pPr>
            <a:r>
              <a:rPr lang="es-AR">
                <a:solidFill>
                  <a:prstClr val="white">
                    <a:lumMod val="50000"/>
                  </a:prstClr>
                </a:solidFill>
                <a:latin typeface="Calibri Light" panose="020F0302020204030204"/>
                <a:ea typeface="Calibri" panose="020F0502020204030204" pitchFamily="34" charset="0"/>
                <a:cs typeface="Times New Roman" panose="02020603050405020304" pitchFamily="18" charset="0"/>
              </a:rPr>
              <a:t>D</a:t>
            </a:r>
            <a:r>
              <a:rPr lang="es-AR"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istracciones </a:t>
            </a: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asociadas con las propias preocupaciones;</a:t>
            </a:r>
          </a:p>
          <a:p>
            <a:pPr marL="285750" indent="-285750">
              <a:lnSpc>
                <a:spcPct val="115000"/>
              </a:lnSpc>
              <a:spcAft>
                <a:spcPts val="1000"/>
              </a:spcAft>
              <a:buFont typeface="Wingdings" panose="05000000000000000000" pitchFamily="2" charset="2"/>
              <a:buChar char="ü"/>
            </a:pPr>
            <a:r>
              <a:rPr lang="es-AR"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La </a:t>
            </a: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presión que el terapeuta se impone para resolver problemas o encontrar respuestas;</a:t>
            </a:r>
          </a:p>
          <a:p>
            <a:pPr marL="285750" indent="-285750">
              <a:lnSpc>
                <a:spcPct val="115000"/>
              </a:lnSpc>
              <a:spcAft>
                <a:spcPts val="1000"/>
              </a:spcAft>
              <a:buFont typeface="Wingdings" panose="05000000000000000000" pitchFamily="2" charset="2"/>
              <a:buChar char="ü"/>
            </a:pPr>
            <a:r>
              <a:rPr lang="es-AR" dirty="0">
                <a:solidFill>
                  <a:prstClr val="white">
                    <a:lumMod val="50000"/>
                  </a:prstClr>
                </a:solidFill>
                <a:latin typeface="Calibri Light" panose="020F0302020204030204"/>
                <a:ea typeface="Calibri" panose="020F0502020204030204" pitchFamily="34" charset="0"/>
                <a:cs typeface="Times New Roman" panose="02020603050405020304" pitchFamily="18" charset="0"/>
              </a:rPr>
              <a:t>V</a:t>
            </a:r>
            <a:r>
              <a:rPr lang="es-AR"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ariables </a:t>
            </a: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situacionales como el exceso de calor o frío, el ruido o la hora del día; </a:t>
            </a:r>
          </a:p>
          <a:p>
            <a:pPr marL="285750" indent="-285750">
              <a:lnSpc>
                <a:spcPct val="115000"/>
              </a:lnSpc>
              <a:spcAft>
                <a:spcPts val="1000"/>
              </a:spcAft>
              <a:buFont typeface="Wingdings" panose="05000000000000000000" pitchFamily="2" charset="2"/>
              <a:buChar char="ü"/>
            </a:pPr>
            <a:r>
              <a:rPr lang="es-AR" dirty="0">
                <a:solidFill>
                  <a:prstClr val="white">
                    <a:lumMod val="50000"/>
                  </a:prstClr>
                </a:solidFill>
                <a:latin typeface="Calibri Light" panose="020F0302020204030204"/>
                <a:ea typeface="Calibri" panose="020F0502020204030204" pitchFamily="34" charset="0"/>
                <a:cs typeface="Times New Roman" panose="02020603050405020304" pitchFamily="18" charset="0"/>
              </a:rPr>
              <a:t>N</a:t>
            </a:r>
            <a:r>
              <a:rPr lang="es-AR"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o </a:t>
            </a:r>
            <a:r>
              <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rPr>
              <a:t>encontrarse bien o sentirse cansado</a:t>
            </a:r>
          </a:p>
          <a:p>
            <a:pPr>
              <a:lnSpc>
                <a:spcPct val="115000"/>
              </a:lnSpc>
              <a:spcAft>
                <a:spcPts val="1000"/>
              </a:spcAft>
            </a:pPr>
            <a:endParaRPr lang="es-AR" dirty="0" smtClean="0">
              <a:solidFill>
                <a:prstClr val="white">
                  <a:lumMod val="50000"/>
                </a:prstClr>
              </a:solidFill>
              <a:latin typeface="Calibri Light" panose="020F0302020204030204"/>
              <a:ea typeface="Calibri" panose="020F0502020204030204" pitchFamily="34" charset="0"/>
              <a:cs typeface="Times New Roman" panose="02020603050405020304" pitchFamily="18" charset="0"/>
            </a:endParaRPr>
          </a:p>
        </p:txBody>
      </p:sp>
      <p:sp>
        <p:nvSpPr>
          <p:cNvPr id="5" name="4 CuadroTexto"/>
          <p:cNvSpPr txBox="1"/>
          <p:nvPr/>
        </p:nvSpPr>
        <p:spPr>
          <a:xfrm>
            <a:off x="9659814" y="537773"/>
            <a:ext cx="2168607" cy="307777"/>
          </a:xfrm>
          <a:prstGeom prst="rect">
            <a:avLst/>
          </a:prstGeom>
          <a:noFill/>
        </p:spPr>
        <p:txBody>
          <a:bodyPr wrap="none" rtlCol="0">
            <a:spAutoFit/>
          </a:bodyPr>
          <a:lstStyle/>
          <a:p>
            <a:r>
              <a:rPr lang="es-AR" sz="1400" b="1" i="1" smtClean="0">
                <a:solidFill>
                  <a:schemeClr val="accent6">
                    <a:lumMod val="50000"/>
                  </a:schemeClr>
                </a:solidFill>
              </a:rPr>
              <a:t>www.supervisarpsi.com.ar</a:t>
            </a:r>
            <a:endParaRPr lang="es-AR" sz="1400" b="1" i="1">
              <a:solidFill>
                <a:schemeClr val="accent6">
                  <a:lumMod val="50000"/>
                </a:schemeClr>
              </a:solidFill>
            </a:endParaRPr>
          </a:p>
        </p:txBody>
      </p:sp>
    </p:spTree>
    <p:extLst>
      <p:ext uri="{BB962C8B-B14F-4D97-AF65-F5344CB8AC3E}">
        <p14:creationId xmlns:p14="http://schemas.microsoft.com/office/powerpoint/2010/main" val="427784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TotalTime>
  <Words>924</Words>
  <Application>Microsoft Office PowerPoint</Application>
  <PresentationFormat>Personalizado</PresentationFormat>
  <Paragraphs>86</Paragraphs>
  <Slides>9</Slides>
  <Notes>1</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XI Congreso de ASIBA IX Congreso Panamericano de Terapia Sistémica Los desafíos del cambio: familia, redes sociales y vida cotidiana Buenos Ares, 15, 16 y 17 de septiembre de 2016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dc:creator>
  <cp:lastModifiedBy>rosario</cp:lastModifiedBy>
  <cp:revision>35</cp:revision>
  <dcterms:created xsi:type="dcterms:W3CDTF">2016-09-13T21:07:21Z</dcterms:created>
  <dcterms:modified xsi:type="dcterms:W3CDTF">2016-11-29T22:56:38Z</dcterms:modified>
</cp:coreProperties>
</file>